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łgorzata Niemiec-Knaś" userId="5dadf5a6eeb214d6" providerId="LiveId" clId="{9A2649BA-AA0E-4D6D-8850-72447FC1CF97}"/>
    <pc:docChg chg="modSld">
      <pc:chgData name="Małgorzata Niemiec-Knaś" userId="5dadf5a6eeb214d6" providerId="LiveId" clId="{9A2649BA-AA0E-4D6D-8850-72447FC1CF97}" dt="2020-07-10T07:34:32.711" v="2" actId="688"/>
      <pc:docMkLst>
        <pc:docMk/>
      </pc:docMkLst>
      <pc:sldChg chg="modSp mod">
        <pc:chgData name="Małgorzata Niemiec-Knaś" userId="5dadf5a6eeb214d6" providerId="LiveId" clId="{9A2649BA-AA0E-4D6D-8850-72447FC1CF97}" dt="2020-07-10T07:34:32.711" v="2" actId="688"/>
        <pc:sldMkLst>
          <pc:docMk/>
          <pc:sldMk cId="4111508915" sldId="256"/>
        </pc:sldMkLst>
        <pc:spChg chg="mod">
          <ac:chgData name="Małgorzata Niemiec-Knaś" userId="5dadf5a6eeb214d6" providerId="LiveId" clId="{9A2649BA-AA0E-4D6D-8850-72447FC1CF97}" dt="2020-07-10T07:34:32.711" v="2" actId="688"/>
          <ac:spMkLst>
            <pc:docMk/>
            <pc:sldMk cId="4111508915" sldId="256"/>
            <ac:spMk id="8" creationId="{3FC6A6F8-43A3-DF4B-BFEF-2370FA19B4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26238-D025-4E14-8BA2-A9479ED2D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6372AD-4F69-490F-96AB-D82757FE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FD13C4-5848-44BE-98ED-A275C8A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EFBE18-F9C5-4725-9A16-74B69BCA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905E0E-C6F5-43A0-BE54-DCEEB5F3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0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1020E8-0106-4462-991F-EB35F1EF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74CDD31-FC43-4412-85BF-9F636F902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5AB8C2-0DDB-4565-B388-E36CD487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14FDCF-7DF3-4678-8A6A-E54C053F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F77B60-FE3C-4888-80D7-D4BAB972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39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484243-F0F1-4080-87C2-8446EBF72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C80F45E-8CBE-41D9-AE4B-81F2A8AB7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404F73-ED78-4AF9-A437-FE9B4C55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90B773-EDC9-4179-B4F7-2A34613A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3C7B6C-8705-45C8-B7C7-AB2CDE51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41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2E5CB-85DD-4514-B95E-01F1F10D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DB75A2-6AE8-4E09-982C-A06E63129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0E7F0A-7171-4732-A96A-01A31FF4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62E904-0D77-4306-B719-AE3D91E0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2D9580-0F00-4AFF-BFD0-2000143F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5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1FA106-99A5-433C-A9A1-4718729D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27AEC2-10E7-4E98-953A-81527DBEB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985420-8316-468A-AD9F-6898D899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9D6602-AB54-4220-B13C-29C9255A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468BB9-FA04-4621-810B-0A1F8DB0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54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77F6C-C0E5-44E5-A0E8-00619899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28F4C-F681-4812-BEC8-33B7A9736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7CB5AC8-B54F-4073-B220-DA3925E35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5E7E7DC-7318-4558-B870-28C4DE56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AAC613-9A4C-4490-AFF9-3B995976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44EDF6-4D61-443D-95DA-D6704BC0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49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21BB1C-3DCE-4CB2-8FE8-0480DC66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E5AF76-8F96-409B-B4AF-A7DF3CDDF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884381-98D8-4630-B473-F08B4E5C0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54F373-A422-44FD-9290-07BA0DC57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A583405-526E-4D2B-B357-61E3DE3B4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1B12C0E-6DF6-4DBB-B8DF-66F9A92E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420C2E8-0B19-45FC-8793-488898AF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202D670-D4E4-4FB3-853C-C696CC19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21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741E9D-8FE5-4DAA-8A8A-20200E3C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571ED64-8604-4A1B-825F-17E258CD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83A1C8A-8F2B-4889-90EE-B8051F7E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669229C-906F-4D03-86B7-3FDE3FD0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84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7325B47-2E78-4827-8752-8905F6E1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F1E12AF-B0B8-459E-BAF7-4AF016E2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7E930CF-6C23-499A-A9AD-DF87840A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80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BED30-4CFD-4B77-9DEE-D3163521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CB847C-5EAD-40C2-8536-E376FC09F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FAE220-348E-46A4-92B5-188AA1D91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649766-92EA-4DA2-8A2D-55A02D1A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AEB355B-A207-46C5-9447-E34A619D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E8A323-26D2-4AA0-9C6E-339BE756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44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31BE0-F105-433E-A95B-5A581DB9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3D56C87-8D93-49E6-8139-F95E40D4E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E15F5-3D74-46DE-95C1-D5E497832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89F867-D3FB-4B2D-987E-FF1E1D6A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B27627-B71B-4E47-926A-AE2318E4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BC9B79-E314-4ABA-8EBA-9FEBCF4F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69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51CA2BB-AFD8-49B0-BAFB-81BE31F46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95252-37EF-4D34-B4AC-4AF21A581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ECEC2D-9AB9-42AF-8B1A-3C4F97300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E9B1-4EE0-414D-AC89-24F630BCF20E}" type="datetimeFigureOut">
              <a:rPr lang="pl-PL" smtClean="0"/>
              <a:t>10.07.2020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3C8734-26F3-49F0-BF1C-6014E5B87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3B9B6D-72E0-4D16-9401-980C46034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3C05-7A8B-4B7A-9452-76039949A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74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ekrutacja.ujd.edu.pl/p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9330168-8B82-4697-9776-28512D364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551"/>
            <a:ext cx="9144000" cy="2540854"/>
          </a:xfrm>
        </p:spPr>
        <p:txBody>
          <a:bodyPr>
            <a:normAutofit lnSpcReduction="10000"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Studia licencjackie o profilu praktycznym</a:t>
            </a:r>
            <a:endParaRPr lang="pl-PL" sz="2800" b="1" dirty="0"/>
          </a:p>
          <a:p>
            <a:endParaRPr lang="pl-PL" sz="1800" dirty="0"/>
          </a:p>
          <a:p>
            <a:r>
              <a:rPr lang="pl-PL" dirty="0"/>
              <a:t>Uniwersytet Humanistyczno-Przyrodniczy</a:t>
            </a:r>
          </a:p>
          <a:p>
            <a:r>
              <a:rPr lang="pl-PL" dirty="0"/>
              <a:t>Im. Jana Długosza w Częstochowie</a:t>
            </a:r>
          </a:p>
          <a:p>
            <a:r>
              <a:rPr lang="pl-PL" dirty="0"/>
              <a:t>Wydział Humanistyczny</a:t>
            </a:r>
          </a:p>
          <a:p>
            <a:r>
              <a:rPr lang="pl-PL" dirty="0"/>
              <a:t>Rekrutacja: </a:t>
            </a:r>
            <a:r>
              <a:rPr lang="pl-PL" dirty="0">
                <a:hlinkClick r:id="rId2"/>
              </a:rPr>
              <a:t>https://rekrutacja.ujd.edu.pl/pl/</a:t>
            </a:r>
            <a:r>
              <a:rPr lang="pl-PL" dirty="0"/>
              <a:t> </a:t>
            </a:r>
          </a:p>
        </p:txBody>
      </p:sp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82992"/>
            <a:ext cx="4693803" cy="25408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0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61598"/>
            <a:ext cx="4693803" cy="25622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AA4898B-55CD-1A48-8B07-57B12FBEB7D6}"/>
              </a:ext>
            </a:extLst>
          </p:cNvPr>
          <p:cNvSpPr txBox="1"/>
          <p:nvPr/>
        </p:nvSpPr>
        <p:spPr>
          <a:xfrm>
            <a:off x="1524000" y="3223846"/>
            <a:ext cx="896824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sz="1200" dirty="0">
              <a:solidFill>
                <a:srgbClr val="C00000"/>
              </a:solidFill>
            </a:endParaRPr>
          </a:p>
          <a:p>
            <a:pPr algn="r"/>
            <a:r>
              <a:rPr lang="pl-PL" sz="3600" dirty="0">
                <a:solidFill>
                  <a:srgbClr val="C00000"/>
                </a:solidFill>
              </a:rPr>
              <a:t>Czym są Studia o profilu praktycznym?</a:t>
            </a:r>
          </a:p>
          <a:p>
            <a:pPr algn="r"/>
            <a:endParaRPr lang="pl-PL" dirty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pl-PL" sz="2400" b="1" dirty="0">
                <a:solidFill>
                  <a:srgbClr val="002060"/>
                </a:solidFill>
              </a:rPr>
              <a:t>Nowatorski system nauki w systemie kształcenia naprzemiennego, w którym część zajęć teoretycznych masz okazję sprawdzić w praktyce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06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61598"/>
            <a:ext cx="4693803" cy="25622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71EB7E-CAAA-DD44-A914-8416885369CF}"/>
              </a:ext>
            </a:extLst>
          </p:cNvPr>
          <p:cNvSpPr txBox="1"/>
          <p:nvPr/>
        </p:nvSpPr>
        <p:spPr>
          <a:xfrm>
            <a:off x="1840435" y="3223846"/>
            <a:ext cx="89682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sz="1400" dirty="0">
              <a:solidFill>
                <a:srgbClr val="C00000"/>
              </a:solidFill>
            </a:endParaRPr>
          </a:p>
          <a:p>
            <a:pPr algn="r"/>
            <a:r>
              <a:rPr lang="pl-PL" sz="3600" dirty="0">
                <a:solidFill>
                  <a:srgbClr val="C00000"/>
                </a:solidFill>
              </a:rPr>
              <a:t>Jakie kompetencje zdobędziesz?</a:t>
            </a:r>
          </a:p>
          <a:p>
            <a:pPr algn="r"/>
            <a:endParaRPr lang="pl-PL" sz="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pl-PL" sz="2400" b="1" dirty="0">
                <a:solidFill>
                  <a:srgbClr val="002060"/>
                </a:solidFill>
              </a:rPr>
              <a:t>Studia „Język niemiecki w obrocie gospodarczym” przygotowują w sposób praktyczny do pracy w: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Międzynarodowych przedsiębiorstwach z branży usług wspólnych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Centrach outsourcingu procesów biznesowych, w szczególności rozliczeń księgowych</a:t>
            </a:r>
          </a:p>
        </p:txBody>
      </p:sp>
    </p:spTree>
    <p:extLst>
      <p:ext uri="{BB962C8B-B14F-4D97-AF65-F5344CB8AC3E}">
        <p14:creationId xmlns:p14="http://schemas.microsoft.com/office/powerpoint/2010/main" val="155840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61598"/>
            <a:ext cx="4693803" cy="25622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71EB7E-CAAA-DD44-A914-8416885369CF}"/>
              </a:ext>
            </a:extLst>
          </p:cNvPr>
          <p:cNvSpPr txBox="1"/>
          <p:nvPr/>
        </p:nvSpPr>
        <p:spPr>
          <a:xfrm>
            <a:off x="1580286" y="3109612"/>
            <a:ext cx="89682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sz="1400" dirty="0">
              <a:solidFill>
                <a:srgbClr val="C00000"/>
              </a:solidFill>
            </a:endParaRPr>
          </a:p>
          <a:p>
            <a:pPr algn="r"/>
            <a:r>
              <a:rPr lang="pl-PL" sz="3600" dirty="0">
                <a:solidFill>
                  <a:srgbClr val="C00000"/>
                </a:solidFill>
              </a:rPr>
              <a:t>Jakie kompetencje zdobędziesz?</a:t>
            </a:r>
          </a:p>
          <a:p>
            <a:pPr algn="r"/>
            <a:endParaRPr lang="pl-PL" sz="12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Język niemiecki biznesu – kształcenie od poziomu A1/A2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Język angielski z elementami biznesu – kształcenie od poziomu B1 (matura podstawowa)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Elementy rachunkowości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</a:rPr>
              <a:t>Kompetencje interpersonalne</a:t>
            </a:r>
          </a:p>
        </p:txBody>
      </p:sp>
    </p:spTree>
    <p:extLst>
      <p:ext uri="{BB962C8B-B14F-4D97-AF65-F5344CB8AC3E}">
        <p14:creationId xmlns:p14="http://schemas.microsoft.com/office/powerpoint/2010/main" val="334856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61598"/>
            <a:ext cx="4693803" cy="25622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5D95EB2-ECFF-9C42-92D4-4020DE7B5E22}"/>
              </a:ext>
            </a:extLst>
          </p:cNvPr>
          <p:cNvSpPr txBox="1"/>
          <p:nvPr/>
        </p:nvSpPr>
        <p:spPr>
          <a:xfrm>
            <a:off x="1580286" y="3109611"/>
            <a:ext cx="8968242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sz="1400" dirty="0">
              <a:solidFill>
                <a:srgbClr val="C00000"/>
              </a:solidFill>
            </a:endParaRPr>
          </a:p>
          <a:p>
            <a:pPr algn="r"/>
            <a:r>
              <a:rPr lang="pl-PL" sz="3600" dirty="0">
                <a:solidFill>
                  <a:srgbClr val="C00000"/>
                </a:solidFill>
              </a:rPr>
              <a:t>Jakie kompetencje zdobędziesz?</a:t>
            </a:r>
          </a:p>
          <a:p>
            <a:pPr algn="r"/>
            <a:endParaRPr lang="pl-PL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200" b="1" dirty="0">
                <a:solidFill>
                  <a:srgbClr val="002060"/>
                </a:solidFill>
              </a:rPr>
              <a:t>720 godzin praktycznej nauki j. niemieckiego w biznesie (od podstaw)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200" b="1" dirty="0">
                <a:solidFill>
                  <a:srgbClr val="002060"/>
                </a:solidFill>
              </a:rPr>
              <a:t>120 godzin j. niemieckiego specjalistycznego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200" b="1" dirty="0">
                <a:solidFill>
                  <a:srgbClr val="002060"/>
                </a:solidFill>
              </a:rPr>
              <a:t>210 godzin j. angielskiego biznesu (od poziomu maturalnego)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200" b="1" dirty="0">
                <a:solidFill>
                  <a:srgbClr val="002060"/>
                </a:solidFill>
              </a:rPr>
              <a:t>90 godzin podstaw ekonomii i rachunkowości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pl-PL" sz="2200" b="1" dirty="0">
                <a:solidFill>
                  <a:srgbClr val="002060"/>
                </a:solidFill>
              </a:rPr>
              <a:t>45 godzin kompetencji interkulturowej i komunikacji interpersonalnej</a:t>
            </a:r>
          </a:p>
        </p:txBody>
      </p:sp>
    </p:spTree>
    <p:extLst>
      <p:ext uri="{BB962C8B-B14F-4D97-AF65-F5344CB8AC3E}">
        <p14:creationId xmlns:p14="http://schemas.microsoft.com/office/powerpoint/2010/main" val="31261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Znaki Interpunkcyjne, Słowo, Język, Dowiedz Się Więcej">
            <a:extLst>
              <a:ext uri="{FF2B5EF4-FFF2-40B4-BE49-F238E27FC236}">
                <a16:creationId xmlns:a16="http://schemas.microsoft.com/office/drawing/2014/main" id="{E679A95B-8290-A440-8108-1DBCB2FB8D9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" t="23830" r="4186" b="10782"/>
          <a:stretch/>
        </p:blipFill>
        <p:spPr bwMode="auto">
          <a:xfrm>
            <a:off x="1524000" y="432201"/>
            <a:ext cx="4489939" cy="2791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3FC6A6F8-43A3-DF4B-BFEF-2370FA19B411}"/>
              </a:ext>
            </a:extLst>
          </p:cNvPr>
          <p:cNvSpPr txBox="1"/>
          <p:nvPr/>
        </p:nvSpPr>
        <p:spPr>
          <a:xfrm>
            <a:off x="6114874" y="661598"/>
            <a:ext cx="4693803" cy="25622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pl-PL" sz="36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JĘZYK NIEMIECKI</a:t>
            </a:r>
            <a:endParaRPr lang="pl-PL" sz="1950" b="1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rebuchet MS" panose="020B070302020209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400" b="1" dirty="0">
                <a:solidFill>
                  <a:srgbClr val="D6000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rebuchet MS" panose="020B0703020202090204" pitchFamily="34" charset="0"/>
              </a:rPr>
              <a:t>W OBROCIE GOSPODARCZYM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Studiujesz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zdobywasz doświadczenie zawodowe!</a:t>
            </a:r>
            <a:endParaRPr lang="pl-PL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1325C68-F7E4-E346-A51C-DA2ABA13BE99}"/>
              </a:ext>
            </a:extLst>
          </p:cNvPr>
          <p:cNvSpPr txBox="1"/>
          <p:nvPr/>
        </p:nvSpPr>
        <p:spPr>
          <a:xfrm>
            <a:off x="1524000" y="3356368"/>
            <a:ext cx="89682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sz="1200" dirty="0">
              <a:solidFill>
                <a:srgbClr val="C00000"/>
              </a:solidFill>
            </a:endParaRPr>
          </a:p>
          <a:p>
            <a:pPr algn="ctr"/>
            <a:r>
              <a:rPr lang="pl-PL" sz="3600" b="1" dirty="0">
                <a:solidFill>
                  <a:srgbClr val="C00000"/>
                </a:solidFill>
              </a:rPr>
              <a:t>Dołącz do nas!</a:t>
            </a:r>
          </a:p>
          <a:p>
            <a:pPr algn="r"/>
            <a:endParaRPr lang="pl-PL" sz="1100" dirty="0">
              <a:solidFill>
                <a:schemeClr val="tx1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400" b="1" dirty="0">
                <a:solidFill>
                  <a:srgbClr val="002060"/>
                </a:solidFill>
              </a:rPr>
              <a:t>Zdobędziesz poszukiwane WYKSZTAŁCENIE W CIĄGU 3 LAT</a:t>
            </a:r>
          </a:p>
          <a:p>
            <a:pPr algn="ctr">
              <a:spcBef>
                <a:spcPts val="1200"/>
              </a:spcBef>
            </a:pPr>
            <a:r>
              <a:rPr lang="pl-PL" sz="2400" b="1" dirty="0">
                <a:solidFill>
                  <a:srgbClr val="002060"/>
                </a:solidFill>
              </a:rPr>
              <a:t>Zrealizujesz praktykę zawodową (łącznie 6 miesięcy)</a:t>
            </a:r>
          </a:p>
          <a:p>
            <a:pPr algn="ctr">
              <a:spcBef>
                <a:spcPts val="1200"/>
              </a:spcBef>
            </a:pPr>
            <a:r>
              <a:rPr lang="pl-PL" sz="2400" b="1" dirty="0">
                <a:solidFill>
                  <a:srgbClr val="002060"/>
                </a:solidFill>
              </a:rPr>
              <a:t>Nauczysz się JĘZYKA W CIĄGU 3 LAT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44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272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Skwara</dc:creator>
  <cp:lastModifiedBy>Agata Lesniczek</cp:lastModifiedBy>
  <cp:revision>26</cp:revision>
  <dcterms:created xsi:type="dcterms:W3CDTF">2018-11-08T12:50:39Z</dcterms:created>
  <dcterms:modified xsi:type="dcterms:W3CDTF">2020-07-10T09:02:03Z</dcterms:modified>
</cp:coreProperties>
</file>